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5"/>
  </p:notesMasterIdLst>
  <p:handoutMasterIdLst>
    <p:handoutMasterId r:id="rId26"/>
  </p:handoutMasterIdLst>
  <p:sldIdLst>
    <p:sldId id="306" r:id="rId5"/>
    <p:sldId id="331" r:id="rId6"/>
    <p:sldId id="308" r:id="rId7"/>
    <p:sldId id="314" r:id="rId8"/>
    <p:sldId id="318" r:id="rId9"/>
    <p:sldId id="319" r:id="rId10"/>
    <p:sldId id="315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13" r:id="rId23"/>
    <p:sldId id="312" r:id="rId24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B1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CD3759D-E09A-4AE0-A388-1231C4633D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10A045-7838-4C9C-94BA-7C45047DD3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D9867-113D-473F-8C92-70361E8E0A16}" type="datetime1">
              <a:rPr lang="es-MX" smtClean="0"/>
              <a:t>15/08/2023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1C1BE74-43CC-4E1E-96A1-2915E1DF3C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9E2044D-3D0A-45EF-A01C-6FC583A199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B53EA-BA60-486D-BE96-03634DF71F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94584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1CD03-B6F7-498A-8A73-3ACB21A4B941}" type="datetime1">
              <a:rPr lang="es-MX" smtClean="0"/>
              <a:pPr/>
              <a:t>15/08/2023</a:t>
            </a:fld>
            <a:endParaRPr lang="es-MX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316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316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4434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7461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3244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9126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990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0461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2614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Haga clic para editar el estilo de subtítulo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7" name="Marcador de posición de conteni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modificar el estilo de subtítulo del patrón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0" name="Marcador de posición de imagen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1" name="Marcador de posición de imagen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8" name="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0" name="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2" name="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posición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3" name="Marcador de posición de pie de pá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ícono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modificar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21" name="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23" name="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posición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  <p:sp>
        <p:nvSpPr>
          <p:cNvPr id="11" name="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3" name="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9" name="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de secció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modificar el estilo de subtítulo del patrón</a:t>
            </a:r>
          </a:p>
        </p:txBody>
      </p:sp>
      <p:sp>
        <p:nvSpPr>
          <p:cNvPr id="4" name="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5" name="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6" name="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7" name="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1" name="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3" name="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l títul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editar el estilo de subtítulo del patrón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conteni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9" name="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1" name="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2" name="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4" name="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file/MTXdr2qHgrr9Dz10VxRjzV/Untitled?type=design&amp;node-id=1-9&amp;mode=design&amp;t=WkvH6G8KuY7Zx2Hb-0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spc="400" dirty="0">
                <a:solidFill>
                  <a:schemeClr val="bg1"/>
                </a:solidFill>
              </a:rPr>
              <a:t>PROGRAMACIÓN WEB 2</a:t>
            </a:r>
            <a:endParaRPr lang="es-MX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202545"/>
            <a:ext cx="5093208" cy="2382981"/>
          </a:xfrm>
        </p:spPr>
        <p:txBody>
          <a:bodyPr rtlCol="0">
            <a:normAutofit/>
          </a:bodyPr>
          <a:lstStyle/>
          <a:p>
            <a:pPr rtl="0"/>
            <a:r>
              <a:rPr lang="es-MX" sz="1800" dirty="0">
                <a:solidFill>
                  <a:schemeClr val="bg1"/>
                </a:solidFill>
              </a:rPr>
              <a:t>Presentado por:</a:t>
            </a:r>
          </a:p>
          <a:p>
            <a:r>
              <a:rPr lang="es-MX" sz="2000" dirty="0">
                <a:solidFill>
                  <a:schemeClr val="bg1"/>
                </a:solidFill>
              </a:rPr>
              <a:t>Gerardo Octavio Arias Hernández</a:t>
            </a:r>
          </a:p>
          <a:p>
            <a:r>
              <a:rPr lang="es-MX" sz="2000" dirty="0">
                <a:solidFill>
                  <a:schemeClr val="bg1"/>
                </a:solidFill>
              </a:rPr>
              <a:t>Josué Alonso Moncada Balderas</a:t>
            </a:r>
          </a:p>
          <a:p>
            <a:pPr rtl="0"/>
            <a:r>
              <a:rPr lang="es-MX" dirty="0"/>
              <a:t>Jan Anthony Ochoa </a:t>
            </a:r>
            <a:r>
              <a:rPr lang="es-MX" dirty="0" err="1"/>
              <a:t>Retta</a:t>
            </a:r>
            <a:endParaRPr lang="es-MX" dirty="0"/>
          </a:p>
          <a:p>
            <a:r>
              <a:rPr lang="es-MX" dirty="0"/>
              <a:t>Ian Brandon Palacios</a:t>
            </a:r>
          </a:p>
          <a:p>
            <a:r>
              <a:rPr lang="es-MX" sz="2000" dirty="0">
                <a:solidFill>
                  <a:schemeClr val="bg1"/>
                </a:solidFill>
              </a:rPr>
              <a:t>Eliam Rodríguez Pérez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5" name="Imagen 4" descr="Pantalla de computadora con letras&#10;&#10;Descripción generada automáticamente con confianza media">
            <a:extLst>
              <a:ext uri="{FF2B5EF4-FFF2-40B4-BE49-F238E27FC236}">
                <a16:creationId xmlns:a16="http://schemas.microsoft.com/office/drawing/2014/main" id="{85B3FA7E-A2F9-2DBB-C335-61FEC3051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0" y="1483002"/>
            <a:ext cx="7389740" cy="5254926"/>
          </a:xfrm>
          <a:prstGeom prst="rect">
            <a:avLst/>
          </a:prstGeom>
        </p:spPr>
      </p:pic>
      <p:sp>
        <p:nvSpPr>
          <p:cNvPr id="4" name="Marcador de posición de número de diapositiva 5">
            <a:extLst>
              <a:ext uri="{FF2B5EF4-FFF2-40B4-BE49-F238E27FC236}">
                <a16:creationId xmlns:a16="http://schemas.microsoft.com/office/drawing/2014/main" id="{E82CA0C4-D5E7-822D-F9AF-B027690B9854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10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71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4" name="Imagen 3" descr="Una captura de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EBD1B2CB-8869-7DB0-9B77-6F296099B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1" y="1483002"/>
            <a:ext cx="7389738" cy="5254925"/>
          </a:xfrm>
          <a:prstGeom prst="rect">
            <a:avLst/>
          </a:prstGeom>
        </p:spPr>
      </p:pic>
      <p:sp>
        <p:nvSpPr>
          <p:cNvPr id="5" name="Marcador de posición de número de diapositiva 5">
            <a:extLst>
              <a:ext uri="{FF2B5EF4-FFF2-40B4-BE49-F238E27FC236}">
                <a16:creationId xmlns:a16="http://schemas.microsoft.com/office/drawing/2014/main" id="{BBC436FF-D1A7-DBA6-2C4D-53C81457EE0A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11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219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5" name="Imagen 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63A4AB9D-9C8D-6399-E434-BBA1968D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0" y="1483001"/>
            <a:ext cx="7389739" cy="5254925"/>
          </a:xfrm>
          <a:prstGeom prst="rect">
            <a:avLst/>
          </a:prstGeom>
        </p:spPr>
      </p:pic>
      <p:sp>
        <p:nvSpPr>
          <p:cNvPr id="4" name="Marcador de posición de número de diapositiva 5">
            <a:extLst>
              <a:ext uri="{FF2B5EF4-FFF2-40B4-BE49-F238E27FC236}">
                <a16:creationId xmlns:a16="http://schemas.microsoft.com/office/drawing/2014/main" id="{17F9DF40-409C-B305-823D-43B93A6E44A9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12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75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4BE21A1-84B7-C157-5996-008675A84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0" y="1483001"/>
            <a:ext cx="7389740" cy="5254925"/>
          </a:xfrm>
          <a:prstGeom prst="rect">
            <a:avLst/>
          </a:prstGeom>
        </p:spPr>
      </p:pic>
      <p:sp>
        <p:nvSpPr>
          <p:cNvPr id="5" name="Marcador de posición de número de diapositiva 5">
            <a:extLst>
              <a:ext uri="{FF2B5EF4-FFF2-40B4-BE49-F238E27FC236}">
                <a16:creationId xmlns:a16="http://schemas.microsoft.com/office/drawing/2014/main" id="{72209DC6-0C60-04EA-9219-ACB3184E1241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13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296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7172BEB-A67B-C4CE-6413-9705A8AC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0" y="1482999"/>
            <a:ext cx="7389740" cy="5254926"/>
          </a:xfrm>
          <a:prstGeom prst="rect">
            <a:avLst/>
          </a:prstGeom>
        </p:spPr>
      </p:pic>
      <p:sp>
        <p:nvSpPr>
          <p:cNvPr id="4" name="Marcador de posición de número de diapositiva 5">
            <a:extLst>
              <a:ext uri="{FF2B5EF4-FFF2-40B4-BE49-F238E27FC236}">
                <a16:creationId xmlns:a16="http://schemas.microsoft.com/office/drawing/2014/main" id="{BA11E320-B388-0AFD-F299-C20FC2CB6422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14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534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7C3EC976-C561-B621-6A44-66487FEB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0" y="1482999"/>
            <a:ext cx="7389740" cy="5254926"/>
          </a:xfrm>
          <a:prstGeom prst="rect">
            <a:avLst/>
          </a:prstGeom>
        </p:spPr>
      </p:pic>
      <p:sp>
        <p:nvSpPr>
          <p:cNvPr id="5" name="Marcador de posición de número de diapositiva 5">
            <a:extLst>
              <a:ext uri="{FF2B5EF4-FFF2-40B4-BE49-F238E27FC236}">
                <a16:creationId xmlns:a16="http://schemas.microsoft.com/office/drawing/2014/main" id="{4E3DF598-893D-A781-8A1B-D67A2C654179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15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747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C7AE1B9-8D83-D8C3-D0DE-16A67351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29" y="1482999"/>
            <a:ext cx="7389741" cy="5254926"/>
          </a:xfrm>
          <a:prstGeom prst="rect">
            <a:avLst/>
          </a:prstGeom>
        </p:spPr>
      </p:pic>
      <p:sp>
        <p:nvSpPr>
          <p:cNvPr id="4" name="Marcador de posición de número de diapositiva 5">
            <a:extLst>
              <a:ext uri="{FF2B5EF4-FFF2-40B4-BE49-F238E27FC236}">
                <a16:creationId xmlns:a16="http://schemas.microsoft.com/office/drawing/2014/main" id="{8C00E64B-0DC2-D40F-C774-087AFBD33A56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16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900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977112B-512A-2B88-5B54-DE22B52BE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29" y="1482999"/>
            <a:ext cx="7389741" cy="5254926"/>
          </a:xfrm>
          <a:prstGeom prst="rect">
            <a:avLst/>
          </a:prstGeom>
        </p:spPr>
      </p:pic>
      <p:sp>
        <p:nvSpPr>
          <p:cNvPr id="5" name="Marcador de posición de número de diapositiva 5">
            <a:extLst>
              <a:ext uri="{FF2B5EF4-FFF2-40B4-BE49-F238E27FC236}">
                <a16:creationId xmlns:a16="http://schemas.microsoft.com/office/drawing/2014/main" id="{A97F1E8E-2F4A-CF30-1239-E654A73652A4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17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54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896CFE2-11A0-1C8D-A6EC-A99D3999B3A8}"/>
              </a:ext>
            </a:extLst>
          </p:cNvPr>
          <p:cNvSpPr txBox="1"/>
          <p:nvPr/>
        </p:nvSpPr>
        <p:spPr>
          <a:xfrm>
            <a:off x="839788" y="2060020"/>
            <a:ext cx="1064586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u="sng" dirty="0">
                <a:solidFill>
                  <a:srgbClr val="FFFFFF"/>
                </a:solidFill>
                <a:hlinkClick r:id="rId2"/>
              </a:rPr>
              <a:t>https://www.figma.com/file/MTXdr2qHgrr9Dz10VxRjzV/Untitled?type=design&amp;node-id=1-9&amp;mode=design&amp;t=WkvH6G8KuY7Zx2Hb-0</a:t>
            </a:r>
            <a:endParaRPr lang="es-MX" sz="1300" u="sng" dirty="0">
              <a:solidFill>
                <a:srgbClr val="FFFFFF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BC9081-6DC0-9D20-6D1C-65640D32A92A}"/>
              </a:ext>
            </a:extLst>
          </p:cNvPr>
          <p:cNvSpPr txBox="1"/>
          <p:nvPr/>
        </p:nvSpPr>
        <p:spPr>
          <a:xfrm>
            <a:off x="839788" y="169068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rgbClr val="FFFFFF"/>
                </a:solidFill>
              </a:rPr>
              <a:t>Diseño de las pantallas en </a:t>
            </a:r>
            <a:r>
              <a:rPr lang="es-MX" b="1" dirty="0" err="1">
                <a:solidFill>
                  <a:srgbClr val="FFFFFF"/>
                </a:solidFill>
              </a:rPr>
              <a:t>figma</a:t>
            </a:r>
            <a:r>
              <a:rPr lang="es-MX" b="1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8" name="Marcador de posición de número de diapositiva 5">
            <a:extLst>
              <a:ext uri="{FF2B5EF4-FFF2-40B4-BE49-F238E27FC236}">
                <a16:creationId xmlns:a16="http://schemas.microsoft.com/office/drawing/2014/main" id="{C5D2BA40-B8BC-D6FD-D760-DE622DB71D81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18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516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Equipo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E5695DA-40F7-2029-AC91-2005CEA03A2F}"/>
              </a:ext>
            </a:extLst>
          </p:cNvPr>
          <p:cNvSpPr txBox="1"/>
          <p:nvPr/>
        </p:nvSpPr>
        <p:spPr>
          <a:xfrm>
            <a:off x="576072" y="169068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rgbClr val="FFFFFF"/>
                </a:solidFill>
              </a:rPr>
              <a:t>Eliam Rodríguez Pérez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8688B54-D43A-2C40-FBDC-81B1C8D8F09D}"/>
              </a:ext>
            </a:extLst>
          </p:cNvPr>
          <p:cNvSpPr txBox="1"/>
          <p:nvPr/>
        </p:nvSpPr>
        <p:spPr>
          <a:xfrm>
            <a:off x="576072" y="3429000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rgbClr val="FFFFFF"/>
                </a:solidFill>
              </a:rPr>
              <a:t>Ian Brandon Palacios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B71190D-4FF6-E257-B449-3423C289889B}"/>
              </a:ext>
            </a:extLst>
          </p:cNvPr>
          <p:cNvSpPr txBox="1"/>
          <p:nvPr/>
        </p:nvSpPr>
        <p:spPr>
          <a:xfrm>
            <a:off x="6385840" y="5536644"/>
            <a:ext cx="3762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rgbClr val="FFFFFF"/>
                </a:solidFill>
              </a:rPr>
              <a:t>Josué Alonso Moncada Balderas</a:t>
            </a:r>
          </a:p>
          <a:p>
            <a:endParaRPr lang="es-MX" dirty="0">
              <a:solidFill>
                <a:srgbClr val="FFFFFF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D1CEED-840B-023B-9EAA-A28A39DC2029}"/>
              </a:ext>
            </a:extLst>
          </p:cNvPr>
          <p:cNvSpPr txBox="1"/>
          <p:nvPr/>
        </p:nvSpPr>
        <p:spPr>
          <a:xfrm>
            <a:off x="6385840" y="3426389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rgbClr val="FFFFFF"/>
                </a:solidFill>
              </a:rPr>
              <a:t>Gerardo Octavio Arias Hernández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BEF67C0-4F1A-5230-15ED-1C0EF683BD2E}"/>
              </a:ext>
            </a:extLst>
          </p:cNvPr>
          <p:cNvSpPr txBox="1"/>
          <p:nvPr/>
        </p:nvSpPr>
        <p:spPr>
          <a:xfrm>
            <a:off x="6385840" y="1690688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rgbClr val="FFFFFF"/>
                </a:solidFill>
              </a:rPr>
              <a:t>Jan Anthony Ochoa </a:t>
            </a:r>
            <a:r>
              <a:rPr lang="es-MX" b="1" dirty="0" err="1">
                <a:solidFill>
                  <a:srgbClr val="FFFFFF"/>
                </a:solidFill>
              </a:rPr>
              <a:t>Retta</a:t>
            </a:r>
            <a:endParaRPr lang="es-MX" b="1" dirty="0">
              <a:solidFill>
                <a:srgbClr val="FFFFFF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07D9B3A-6597-141D-8ABB-49C610F8CCA8}"/>
              </a:ext>
            </a:extLst>
          </p:cNvPr>
          <p:cNvSpPr txBox="1"/>
          <p:nvPr/>
        </p:nvSpPr>
        <p:spPr>
          <a:xfrm>
            <a:off x="576072" y="3798332"/>
            <a:ext cx="348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Backend</a:t>
            </a:r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Developer</a:t>
            </a:r>
            <a:endParaRPr lang="es-MX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Database</a:t>
            </a:r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Administrator</a:t>
            </a:r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 (DBA)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6CA72F3-A21B-0518-D4BD-91958DAC6850}"/>
              </a:ext>
            </a:extLst>
          </p:cNvPr>
          <p:cNvSpPr txBox="1"/>
          <p:nvPr/>
        </p:nvSpPr>
        <p:spPr>
          <a:xfrm>
            <a:off x="6385840" y="2036486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Backend</a:t>
            </a:r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Developer</a:t>
            </a:r>
            <a:endParaRPr lang="es-MX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Software </a:t>
            </a:r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Architect</a:t>
            </a:r>
            <a:endParaRPr lang="es-MX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0D30174-7BF7-CC91-AB19-D796209FEACE}"/>
              </a:ext>
            </a:extLst>
          </p:cNvPr>
          <p:cNvSpPr txBox="1"/>
          <p:nvPr/>
        </p:nvSpPr>
        <p:spPr>
          <a:xfrm>
            <a:off x="6385840" y="3743271"/>
            <a:ext cx="2351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Frontend</a:t>
            </a:r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Developer</a:t>
            </a:r>
            <a:endParaRPr lang="es-MX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UI/UX </a:t>
            </a:r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Designer</a:t>
            </a:r>
            <a:endParaRPr lang="es-MX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Graphic</a:t>
            </a:r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Designer</a:t>
            </a:r>
            <a:endParaRPr lang="es-MX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895989F-0548-03AB-B8C8-0D6CC987EF0D}"/>
              </a:ext>
            </a:extLst>
          </p:cNvPr>
          <p:cNvSpPr txBox="1"/>
          <p:nvPr/>
        </p:nvSpPr>
        <p:spPr>
          <a:xfrm>
            <a:off x="6385840" y="5872786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Frontend</a:t>
            </a:r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Developer</a:t>
            </a:r>
            <a:endParaRPr lang="es-MX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QA </a:t>
            </a:r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Tester</a:t>
            </a:r>
            <a:endParaRPr lang="es-MX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9EA872D-42FA-5454-6E62-024D754F3728}"/>
              </a:ext>
            </a:extLst>
          </p:cNvPr>
          <p:cNvSpPr txBox="1"/>
          <p:nvPr/>
        </p:nvSpPr>
        <p:spPr>
          <a:xfrm>
            <a:off x="576072" y="2037155"/>
            <a:ext cx="2287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Backend</a:t>
            </a:r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85000"/>
                  </a:schemeClr>
                </a:solidFill>
              </a:rPr>
              <a:t>Developer</a:t>
            </a:r>
            <a:endParaRPr lang="es-MX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DevOps</a:t>
            </a:r>
          </a:p>
          <a:p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Project Manager</a:t>
            </a:r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F4162358-340A-619C-1A4E-9357A23F8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57" y="4693140"/>
            <a:ext cx="2816035" cy="2024025"/>
          </a:xfrm>
          <a:prstGeom prst="rect">
            <a:avLst/>
          </a:prstGeom>
        </p:spPr>
      </p:pic>
      <p:sp>
        <p:nvSpPr>
          <p:cNvPr id="3" name="Marcador de posición de número de diapositiva 5">
            <a:extLst>
              <a:ext uri="{FF2B5EF4-FFF2-40B4-BE49-F238E27FC236}">
                <a16:creationId xmlns:a16="http://schemas.microsoft.com/office/drawing/2014/main" id="{438D1A66-6328-BEF7-B536-7968B173F67B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19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AD6617BD-BC82-6380-0CA2-D6A2B792DFAC}"/>
              </a:ext>
            </a:extLst>
          </p:cNvPr>
          <p:cNvGrpSpPr/>
          <p:nvPr/>
        </p:nvGrpSpPr>
        <p:grpSpPr>
          <a:xfrm>
            <a:off x="0" y="-571324"/>
            <a:ext cx="12192000" cy="8696824"/>
            <a:chOff x="0" y="-57150"/>
            <a:chExt cx="4903991" cy="869950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6B719B97-954C-164D-A151-2F27FBBCAFEB}"/>
                </a:ext>
              </a:extLst>
            </p:cNvPr>
            <p:cNvSpPr/>
            <p:nvPr/>
          </p:nvSpPr>
          <p:spPr>
            <a:xfrm>
              <a:off x="0" y="0"/>
              <a:ext cx="4903991" cy="686011"/>
            </a:xfrm>
            <a:custGeom>
              <a:avLst/>
              <a:gdLst/>
              <a:ahLst/>
              <a:cxnLst/>
              <a:rect l="l" t="t" r="r" b="b"/>
              <a:pathLst>
                <a:path w="4903991" h="686011">
                  <a:moveTo>
                    <a:pt x="0" y="0"/>
                  </a:moveTo>
                  <a:lnTo>
                    <a:pt x="4903991" y="0"/>
                  </a:lnTo>
                  <a:lnTo>
                    <a:pt x="4903991" y="686011"/>
                  </a:lnTo>
                  <a:lnTo>
                    <a:pt x="0" y="686011"/>
                  </a:lnTo>
                  <a:close/>
                </a:path>
              </a:pathLst>
            </a:custGeom>
            <a:solidFill>
              <a:srgbClr val="F6F3EA"/>
            </a:solid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3E9A2401-A639-D81C-AA7B-FDF5C8232BC2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8727159" y="3371150"/>
            <a:ext cx="6272784" cy="412934"/>
          </a:xfrm>
        </p:spPr>
        <p:txBody>
          <a:bodyPr rtlCol="0">
            <a:normAutofit/>
          </a:bodyPr>
          <a:lstStyle/>
          <a:p>
            <a:pPr rtl="0"/>
            <a:r>
              <a:rPr lang="es-MX" sz="1800" spc="400" dirty="0">
                <a:solidFill>
                  <a:srgbClr val="1B192E"/>
                </a:solidFill>
              </a:rPr>
              <a:t>PROGRAMACIÓN WEB 2</a:t>
            </a:r>
            <a:endParaRPr lang="es-MX" sz="1800" dirty="0">
              <a:solidFill>
                <a:srgbClr val="1B192E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B77930-E402-5A60-E6D4-33DD24674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081" y="-445176"/>
            <a:ext cx="4967685" cy="357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156B07B8-F084-9BAF-9A08-D1A6B7EE85A5}"/>
              </a:ext>
            </a:extLst>
          </p:cNvPr>
          <p:cNvSpPr/>
          <p:nvPr/>
        </p:nvSpPr>
        <p:spPr>
          <a:xfrm flipH="1">
            <a:off x="5652924" y="2440882"/>
            <a:ext cx="2977864" cy="2892468"/>
          </a:xfrm>
          <a:custGeom>
            <a:avLst/>
            <a:gdLst/>
            <a:ahLst/>
            <a:cxnLst/>
            <a:rect l="l" t="t" r="r" b="b"/>
            <a:pathLst>
              <a:path w="4361235" h="4433788">
                <a:moveTo>
                  <a:pt x="4361236" y="0"/>
                </a:moveTo>
                <a:lnTo>
                  <a:pt x="0" y="0"/>
                </a:lnTo>
                <a:lnTo>
                  <a:pt x="0" y="4433788"/>
                </a:lnTo>
                <a:lnTo>
                  <a:pt x="4361236" y="4433788"/>
                </a:lnTo>
                <a:lnTo>
                  <a:pt x="436123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37C24A1-27A7-25FE-BD5B-6A23CDA4545B}"/>
              </a:ext>
            </a:extLst>
          </p:cNvPr>
          <p:cNvSpPr/>
          <p:nvPr/>
        </p:nvSpPr>
        <p:spPr>
          <a:xfrm>
            <a:off x="3441290" y="2534189"/>
            <a:ext cx="2550510" cy="2799161"/>
          </a:xfrm>
          <a:custGeom>
            <a:avLst/>
            <a:gdLst/>
            <a:ahLst/>
            <a:cxnLst/>
            <a:rect l="l" t="t" r="r" b="b"/>
            <a:pathLst>
              <a:path w="3950102" h="4433788">
                <a:moveTo>
                  <a:pt x="0" y="0"/>
                </a:moveTo>
                <a:lnTo>
                  <a:pt x="3950102" y="0"/>
                </a:lnTo>
                <a:lnTo>
                  <a:pt x="3950102" y="4433788"/>
                </a:lnTo>
                <a:lnTo>
                  <a:pt x="0" y="4433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86C45B5B-3142-C4E8-7D2B-6FE5C0C2154C}"/>
              </a:ext>
            </a:extLst>
          </p:cNvPr>
          <p:cNvSpPr txBox="1"/>
          <p:nvPr/>
        </p:nvSpPr>
        <p:spPr>
          <a:xfrm>
            <a:off x="1263022" y="5797187"/>
            <a:ext cx="9665956" cy="41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42321F"/>
                </a:solidFill>
                <a:latin typeface="Barlow Medium"/>
              </a:rPr>
              <a:t>“Explora </a:t>
            </a:r>
            <a:r>
              <a:rPr lang="en-US" sz="2600" dirty="0" err="1">
                <a:solidFill>
                  <a:srgbClr val="42321F"/>
                </a:solidFill>
                <a:latin typeface="Barlow Medium"/>
              </a:rPr>
              <a:t>opiniones</a:t>
            </a:r>
            <a:r>
              <a:rPr lang="en-US" sz="2600" dirty="0">
                <a:solidFill>
                  <a:srgbClr val="42321F"/>
                </a:solidFill>
                <a:latin typeface="Barlow Medium"/>
              </a:rPr>
              <a:t>, </a:t>
            </a:r>
            <a:r>
              <a:rPr lang="en-US" sz="2600" dirty="0" err="1">
                <a:solidFill>
                  <a:srgbClr val="42321F"/>
                </a:solidFill>
                <a:latin typeface="Barlow Medium"/>
              </a:rPr>
              <a:t>forja</a:t>
            </a:r>
            <a:r>
              <a:rPr lang="en-US" sz="2600" dirty="0">
                <a:solidFill>
                  <a:srgbClr val="42321F"/>
                </a:solidFill>
                <a:latin typeface="Barlow Medium"/>
              </a:rPr>
              <a:t> </a:t>
            </a:r>
            <a:r>
              <a:rPr lang="en-US" sz="2600" dirty="0" err="1">
                <a:solidFill>
                  <a:srgbClr val="42321F"/>
                </a:solidFill>
                <a:latin typeface="Barlow Medium"/>
              </a:rPr>
              <a:t>conexiones</a:t>
            </a:r>
            <a:r>
              <a:rPr lang="en-US" sz="2600" dirty="0">
                <a:solidFill>
                  <a:srgbClr val="42321F"/>
                </a:solidFill>
                <a:latin typeface="Barlow Medium"/>
              </a:rPr>
              <a:t>”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4C356B2-33FC-1CD8-ED17-78DD57E15B44}"/>
              </a:ext>
            </a:extLst>
          </p:cNvPr>
          <p:cNvSpPr txBox="1">
            <a:spLocks/>
          </p:cNvSpPr>
          <p:nvPr/>
        </p:nvSpPr>
        <p:spPr>
          <a:xfrm rot="16200000">
            <a:off x="-2823842" y="544257"/>
            <a:ext cx="6272784" cy="4129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800" spc="400" dirty="0">
                <a:solidFill>
                  <a:srgbClr val="1B192E"/>
                </a:solidFill>
              </a:rPr>
              <a:t>PROGRAMACIÓN WEB 2</a:t>
            </a:r>
            <a:endParaRPr lang="es-MX" sz="1800" dirty="0">
              <a:solidFill>
                <a:srgbClr val="1B19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28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posición de número de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smtClean="0"/>
              <a:pPr rtl="0"/>
              <a:t>20</a:t>
            </a:fld>
            <a:endParaRPr lang="es-MX" dirty="0"/>
          </a:p>
        </p:txBody>
      </p:sp>
      <p:pic>
        <p:nvPicPr>
          <p:cNvPr id="9" name="Marcador de posición de imagen 8" descr="montañas al atardecer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Marcador de posición de imagen 10" descr="montañas al atardecer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/>
              <a:t>Gracias</a:t>
            </a:r>
          </a:p>
        </p:txBody>
      </p:sp>
      <p:pic>
        <p:nvPicPr>
          <p:cNvPr id="15" name="Marcador de posición de imagen 14" descr="montañas bajo el cielo justo antes del anochecer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Marcador de posición de imagen 12" descr="montañas bajo un cielo nocturno justo antes del amanecer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325090"/>
            <a:ext cx="6236208" cy="3031259"/>
          </a:xfrm>
        </p:spPr>
        <p:txBody>
          <a:bodyPr rtlCol="0">
            <a:normAutofit/>
          </a:bodyPr>
          <a:lstStyle/>
          <a:p>
            <a:pPr algn="just" rtl="0"/>
            <a:r>
              <a:rPr lang="es-MX" sz="2000" dirty="0" err="1">
                <a:solidFill>
                  <a:schemeClr val="bg1"/>
                </a:solidFill>
              </a:rPr>
              <a:t>Cens</a:t>
            </a:r>
            <a:r>
              <a:rPr lang="es-MX" sz="2000" dirty="0">
                <a:solidFill>
                  <a:schemeClr val="bg1"/>
                </a:solidFill>
              </a:rPr>
              <a:t> es una propuesta de plataforma en línea que une a personas de </a:t>
            </a:r>
            <a:r>
              <a:rPr lang="es-MX" dirty="0">
                <a:solidFill>
                  <a:schemeClr val="bg1"/>
                </a:solidFill>
              </a:rPr>
              <a:t>todas partes del mundo </a:t>
            </a:r>
            <a:r>
              <a:rPr lang="es-MX" sz="2000" dirty="0">
                <a:solidFill>
                  <a:schemeClr val="bg1"/>
                </a:solidFill>
              </a:rPr>
              <a:t>para crear, responder y compartir encuestas de una amplia variedad de temas.</a:t>
            </a:r>
          </a:p>
          <a:p>
            <a:pPr algn="just" rtl="0"/>
            <a:r>
              <a:rPr lang="es-MX" sz="2000" dirty="0">
                <a:solidFill>
                  <a:schemeClr val="bg1"/>
                </a:solidFill>
              </a:rPr>
              <a:t>Nuestra plataforma brinda a las personas la oportunidad de expresar sus opiniones y perspectivas.</a:t>
            </a: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16C894EB-1DCC-31F4-6CC2-E2F11C109727}"/>
              </a:ext>
            </a:extLst>
          </p:cNvPr>
          <p:cNvSpPr txBox="1">
            <a:spLocks/>
          </p:cNvSpPr>
          <p:nvPr/>
        </p:nvSpPr>
        <p:spPr>
          <a:xfrm>
            <a:off x="804672" y="2514600"/>
            <a:ext cx="6190488" cy="565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>
                <a:solidFill>
                  <a:schemeClr val="bg1"/>
                </a:solidFill>
              </a:rPr>
              <a:t>“Explora opiniones, forja conexiones”</a:t>
            </a:r>
            <a:endParaRPr lang="es-MX" sz="4800" dirty="0">
              <a:solidFill>
                <a:schemeClr val="bg1"/>
              </a:solidFill>
            </a:endParaRPr>
          </a:p>
        </p:txBody>
      </p:sp>
      <p:pic>
        <p:nvPicPr>
          <p:cNvPr id="6" name="Imagen 5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96F8E613-3CF5-8780-75DA-B03E00838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586" y="1654917"/>
            <a:ext cx="4331718" cy="4277571"/>
          </a:xfrm>
          <a:prstGeom prst="rect">
            <a:avLst/>
          </a:prstGeom>
        </p:spPr>
      </p:pic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AC1D264E-DECC-E6F0-AEBD-92ECB2FE7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32" y="515328"/>
            <a:ext cx="3448682" cy="2478740"/>
          </a:xfrm>
          <a:prstGeom prst="rect">
            <a:avLst/>
          </a:prstGeom>
        </p:spPr>
      </p:pic>
      <p:sp>
        <p:nvSpPr>
          <p:cNvPr id="5" name="Marcador de posición de número de diapositiva 5">
            <a:extLst>
              <a:ext uri="{FF2B5EF4-FFF2-40B4-BE49-F238E27FC236}">
                <a16:creationId xmlns:a16="http://schemas.microsoft.com/office/drawing/2014/main" id="{DC0C9685-0BAE-B751-02D2-F594CD64957B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3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3033318"/>
            <a:ext cx="2834640" cy="823912"/>
          </a:xfrm>
        </p:spPr>
        <p:txBody>
          <a:bodyPr rtlCol="0" anchor="ctr">
            <a:normAutofit fontScale="92500" lnSpcReduction="20000"/>
          </a:bodyPr>
          <a:lstStyle/>
          <a:p>
            <a:pPr algn="ctr" rtl="0"/>
            <a:r>
              <a:rPr lang="es-MX" dirty="0">
                <a:solidFill>
                  <a:schemeClr val="bg1"/>
                </a:solidFill>
              </a:rPr>
              <a:t>Facilitar la participación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4012229"/>
            <a:ext cx="2834640" cy="2845771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MX" sz="2000" dirty="0">
                <a:solidFill>
                  <a:schemeClr val="bg1"/>
                </a:solidFill>
              </a:rPr>
              <a:t>Al crear y responder encuestas de una gran variedad de temas, los usuarios tendrán la oportunidad expresar sus opiniones y perspectivas. 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335" y="3033318"/>
            <a:ext cx="2834640" cy="823912"/>
          </a:xfrm>
        </p:spPr>
        <p:txBody>
          <a:bodyPr rtlCol="0" anchor="ctr">
            <a:normAutofit fontScale="92500" lnSpcReduction="20000"/>
          </a:bodyPr>
          <a:lstStyle/>
          <a:p>
            <a:pPr algn="ctr" rtl="0"/>
            <a:r>
              <a:rPr lang="es-MX" dirty="0">
                <a:solidFill>
                  <a:schemeClr val="bg1"/>
                </a:solidFill>
              </a:rPr>
              <a:t>Proporcionar herramientas de análisis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7335" y="4012228"/>
            <a:ext cx="2834640" cy="2845771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MX" dirty="0">
                <a:solidFill>
                  <a:schemeClr val="bg1"/>
                </a:solidFill>
              </a:rPr>
              <a:t>Los usuarios tendrán la posibilidad de analizar por medio de estadísticas los patrones y tendencias de las comunidades encuestadas.</a:t>
            </a:r>
            <a:endParaRPr lang="es-MX" sz="2000" dirty="0">
              <a:solidFill>
                <a:schemeClr val="bg1"/>
              </a:solidFill>
            </a:endParaRPr>
          </a:p>
        </p:txBody>
      </p:sp>
      <p:sp>
        <p:nvSpPr>
          <p:cNvPr id="11" name="Marcador de posición de texto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8526870" y="3033318"/>
            <a:ext cx="283464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s-MX" sz="2000" dirty="0">
                <a:solidFill>
                  <a:schemeClr val="bg1"/>
                </a:solidFill>
              </a:rPr>
              <a:t>Fomentar la creatividad</a:t>
            </a:r>
          </a:p>
        </p:txBody>
      </p:sp>
      <p:sp>
        <p:nvSpPr>
          <p:cNvPr id="13" name="Marcador de posición de contenido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8466746" y="4012227"/>
            <a:ext cx="2954888" cy="2845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s-MX" sz="2000" dirty="0">
                <a:solidFill>
                  <a:schemeClr val="bg1"/>
                </a:solidFill>
              </a:rPr>
              <a:t>Los usuarios podrán ejercer su creatividad al realizar encuestas innovadoras y desafiantes que generen interés y participación.</a:t>
            </a:r>
          </a:p>
        </p:txBody>
      </p:sp>
      <p:pic>
        <p:nvPicPr>
          <p:cNvPr id="20" name="Imagen 19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FFC97026-BB15-8878-09EB-458EDA6E9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977" y="1398757"/>
            <a:ext cx="2147212" cy="1479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22" name="Imagen 2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A1F4724-838B-D8B4-088E-7ADC3AD7A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709" y="1723332"/>
            <a:ext cx="1597891" cy="1219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9911DFBE-813A-AAD0-5AE6-849A1C0F9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5052" y="1823220"/>
            <a:ext cx="698276" cy="1099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4576B95-4F0C-0495-D274-1FE948F9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es-MX" sz="5400" b="1" dirty="0">
                <a:solidFill>
                  <a:schemeClr val="bg1"/>
                </a:solidFill>
              </a:rPr>
              <a:t>OBJETIVOS</a:t>
            </a:r>
            <a:r>
              <a:rPr lang="es-MX" sz="5400" dirty="0"/>
              <a:t> </a:t>
            </a:r>
          </a:p>
        </p:txBody>
      </p:sp>
      <p:sp>
        <p:nvSpPr>
          <p:cNvPr id="7" name="Marcador de posición de número de diapositiva 5">
            <a:extLst>
              <a:ext uri="{FF2B5EF4-FFF2-40B4-BE49-F238E27FC236}">
                <a16:creationId xmlns:a16="http://schemas.microsoft.com/office/drawing/2014/main" id="{F9B7FB06-217C-2D48-5637-940423CA188E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4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72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5400" b="1" dirty="0">
                <a:solidFill>
                  <a:schemeClr val="bg1"/>
                </a:solidFill>
              </a:rPr>
              <a:t>FUNCIONALIDAD</a:t>
            </a:r>
            <a:endParaRPr lang="es-MX" sz="5400" b="1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473" y="1579563"/>
            <a:ext cx="6179127" cy="572510"/>
          </a:xfrm>
        </p:spPr>
        <p:txBody>
          <a:bodyPr rtlCol="0">
            <a:normAutofit/>
          </a:bodyPr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Inicio de sesión y creación de cuenta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473" y="2373745"/>
            <a:ext cx="6954981" cy="4119130"/>
          </a:xfrm>
        </p:spPr>
        <p:txBody>
          <a:bodyPr rtlCol="0">
            <a:normAutofit/>
          </a:bodyPr>
          <a:lstStyle/>
          <a:p>
            <a:pPr algn="just" rtl="0"/>
            <a:r>
              <a:rPr lang="es-MX" sz="2000" dirty="0">
                <a:solidFill>
                  <a:schemeClr val="bg1"/>
                </a:solidFill>
              </a:rPr>
              <a:t>Todos los visitantes tendrán la posibilidad de crear una cuenta en nuestra plataforma, lo que les permitirá acceder a todas las funciones y participar en la comunidad.</a:t>
            </a:r>
          </a:p>
          <a:p>
            <a:pPr algn="just" rtl="0"/>
            <a:r>
              <a:rPr lang="es-MX" sz="2000" dirty="0">
                <a:solidFill>
                  <a:schemeClr val="bg1"/>
                </a:solidFill>
              </a:rPr>
              <a:t>Una vez registrados, los usuarios pueden iniciar sesión en la plataforma desde cualquier dispositivo. </a:t>
            </a:r>
          </a:p>
          <a:p>
            <a:pPr algn="just" rtl="0"/>
            <a:r>
              <a:rPr lang="es-MX" sz="2000" dirty="0">
                <a:solidFill>
                  <a:schemeClr val="bg1"/>
                </a:solidFill>
              </a:rPr>
              <a:t>Permitimos a los usuarios modificar sus datos personales en cualquier momento que lo deseen, </a:t>
            </a:r>
            <a:r>
              <a:rPr lang="es-MX" dirty="0">
                <a:solidFill>
                  <a:schemeClr val="bg1"/>
                </a:solidFill>
              </a:rPr>
              <a:t>garantizando </a:t>
            </a:r>
            <a:r>
              <a:rPr lang="es-MX" sz="2000" dirty="0">
                <a:solidFill>
                  <a:schemeClr val="bg1"/>
                </a:solidFill>
              </a:rPr>
              <a:t>la información precisa. </a:t>
            </a:r>
          </a:p>
          <a:p>
            <a:pPr algn="just" rtl="0"/>
            <a:r>
              <a:rPr lang="es-MX" sz="2000" dirty="0">
                <a:solidFill>
                  <a:schemeClr val="bg1"/>
                </a:solidFill>
              </a:rPr>
              <a:t>Si la experiencia no cumple con tus expectativas, siempre tendrás la opción de cancelar tu cuenta en cualquier momento.</a:t>
            </a:r>
          </a:p>
        </p:txBody>
      </p:sp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D6B098F1-7D9F-8B34-B2D1-0967730FE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605" y="2273985"/>
            <a:ext cx="2598783" cy="2310029"/>
          </a:xfrm>
          <a:prstGeom prst="rect">
            <a:avLst/>
          </a:prstGeom>
        </p:spPr>
      </p:pic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71F36F0-40A7-0111-C143-3BE3A666D520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5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549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5400" b="1" dirty="0">
                <a:solidFill>
                  <a:schemeClr val="bg1"/>
                </a:solidFill>
              </a:rPr>
              <a:t>FUNCIONALIDAD</a:t>
            </a:r>
            <a:r>
              <a:rPr lang="es-MX" sz="5400" b="1" dirty="0"/>
              <a:t> 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7521" y="1690688"/>
            <a:ext cx="4663996" cy="505757"/>
          </a:xfrm>
        </p:spPr>
        <p:txBody>
          <a:bodyPr rtlCol="0">
            <a:normAutofit/>
          </a:bodyPr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Creación de encuestas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27521" y="2279733"/>
            <a:ext cx="6843860" cy="1473036"/>
          </a:xfrm>
        </p:spPr>
        <p:txBody>
          <a:bodyPr rtlCol="0">
            <a:normAutofit/>
          </a:bodyPr>
          <a:lstStyle/>
          <a:p>
            <a:pPr algn="just" rtl="0"/>
            <a:r>
              <a:rPr lang="es-MX" sz="2000" dirty="0">
                <a:solidFill>
                  <a:schemeClr val="bg1"/>
                </a:solidFill>
              </a:rPr>
              <a:t>Todos los usuarios dados de alta en la plataforma tendrán la posibilidad de crear encuestas. </a:t>
            </a:r>
          </a:p>
          <a:p>
            <a:pPr algn="just" rtl="0"/>
            <a:r>
              <a:rPr lang="es-MX" sz="2000" dirty="0">
                <a:solidFill>
                  <a:schemeClr val="bg1"/>
                </a:solidFill>
              </a:rPr>
              <a:t>Tendrán la flexibilidad de asignarle un nombre, descripción y opciones. </a:t>
            </a:r>
          </a:p>
        </p:txBody>
      </p:sp>
      <p:sp>
        <p:nvSpPr>
          <p:cNvPr id="11" name="Marcador de posición de texto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1027521" y="4011541"/>
            <a:ext cx="6749592" cy="4901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MX" dirty="0">
                <a:solidFill>
                  <a:schemeClr val="bg1"/>
                </a:solidFill>
              </a:rPr>
              <a:t>Responder encuestas</a:t>
            </a:r>
          </a:p>
        </p:txBody>
      </p:sp>
      <p:sp>
        <p:nvSpPr>
          <p:cNvPr id="13" name="Marcador de posición de contenido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1027521" y="4635389"/>
            <a:ext cx="6843860" cy="2032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rtl="0"/>
            <a:r>
              <a:rPr lang="es-MX" sz="2000" dirty="0">
                <a:solidFill>
                  <a:schemeClr val="bg1"/>
                </a:solidFill>
              </a:rPr>
              <a:t>Todo usuario podrá responder las encuestas que otros hayan creado. </a:t>
            </a:r>
          </a:p>
          <a:p>
            <a:pPr algn="just" rtl="0"/>
            <a:r>
              <a:rPr lang="es-MX" sz="2000" dirty="0">
                <a:solidFill>
                  <a:schemeClr val="bg1"/>
                </a:solidFill>
              </a:rPr>
              <a:t>Al momento de responder las encuestas, podrán ver el total de respuestas y el promedio de cada opción. </a:t>
            </a:r>
          </a:p>
        </p:txBody>
      </p:sp>
      <p:pic>
        <p:nvPicPr>
          <p:cNvPr id="10" name="Imagen 9" descr="Dibujo en blanco y negro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0BAB0F27-6500-7D37-D225-C331900A1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965" y="1863496"/>
            <a:ext cx="3778544" cy="3778546"/>
          </a:xfrm>
          <a:prstGeom prst="rect">
            <a:avLst/>
          </a:prstGeom>
        </p:spPr>
      </p:pic>
      <p:sp>
        <p:nvSpPr>
          <p:cNvPr id="4" name="Marcador de posición de número de diapositiva 5">
            <a:extLst>
              <a:ext uri="{FF2B5EF4-FFF2-40B4-BE49-F238E27FC236}">
                <a16:creationId xmlns:a16="http://schemas.microsoft.com/office/drawing/2014/main" id="{95AEADCF-DAEB-8396-0032-DA4BD2833212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6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1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5400" b="1" dirty="0">
                <a:solidFill>
                  <a:schemeClr val="bg1"/>
                </a:solidFill>
              </a:rPr>
              <a:t>FUNCIONALIDAD</a:t>
            </a:r>
            <a:r>
              <a:rPr lang="es-MX" sz="5400" b="1" dirty="0"/>
              <a:t> 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823912"/>
          </a:xfrm>
        </p:spPr>
        <p:txBody>
          <a:bodyPr rtlCol="0">
            <a:normAutofit/>
          </a:bodyPr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Comentarios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2834640" cy="3987800"/>
          </a:xfrm>
        </p:spPr>
        <p:txBody>
          <a:bodyPr rtlCol="0">
            <a:normAutofit/>
          </a:bodyPr>
          <a:lstStyle/>
          <a:p>
            <a:pPr rtl="0"/>
            <a:r>
              <a:rPr lang="es-MX" sz="2000" dirty="0">
                <a:solidFill>
                  <a:schemeClr val="bg1"/>
                </a:solidFill>
              </a:rPr>
              <a:t>Al mismo tiempo que se pueden responder encuestas, los usuarios también podrán dejar un comentario dando su opinión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335" y="1681163"/>
            <a:ext cx="2834640" cy="823912"/>
          </a:xfrm>
        </p:spPr>
        <p:txBody>
          <a:bodyPr rtlCol="0">
            <a:normAutofit/>
          </a:bodyPr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Seguidores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7335" y="2505075"/>
            <a:ext cx="6465756" cy="3684588"/>
          </a:xfrm>
        </p:spPr>
        <p:txBody>
          <a:bodyPr rtlCol="0">
            <a:normAutofit/>
          </a:bodyPr>
          <a:lstStyle/>
          <a:p>
            <a:pPr algn="just" rtl="0"/>
            <a:r>
              <a:rPr lang="es-MX" sz="2000" dirty="0">
                <a:solidFill>
                  <a:schemeClr val="bg1"/>
                </a:solidFill>
              </a:rPr>
              <a:t>Los usuarios podrán seguir a las cuentas que más les interesen. </a:t>
            </a:r>
          </a:p>
          <a:p>
            <a:pPr algn="just" rtl="0"/>
            <a:r>
              <a:rPr lang="es-MX" dirty="0">
                <a:solidFill>
                  <a:schemeClr val="bg1"/>
                </a:solidFill>
              </a:rPr>
              <a:t>Al hacer esto recibirás notificaciones de las últimas encuestas que publiquen tus usuarios de preferencia</a:t>
            </a:r>
            <a:r>
              <a:rPr lang="es-MX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Marcador de posición de texto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4987335" y="4008726"/>
            <a:ext cx="283464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MX" dirty="0">
                <a:solidFill>
                  <a:schemeClr val="bg1"/>
                </a:solidFill>
              </a:rPr>
              <a:t>Imágenes</a:t>
            </a:r>
          </a:p>
        </p:txBody>
      </p:sp>
      <p:sp>
        <p:nvSpPr>
          <p:cNvPr id="13" name="Marcador de posición de contenido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4987335" y="4929261"/>
            <a:ext cx="6465756" cy="184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rtl="0"/>
            <a:r>
              <a:rPr lang="es-MX" sz="2000" dirty="0">
                <a:solidFill>
                  <a:schemeClr val="bg1"/>
                </a:solidFill>
              </a:rPr>
              <a:t>Las encuestas de los usuarios tendrán la posibilidad de añadir una imagen a cada opción para hacerlas más descriptivas.</a:t>
            </a:r>
          </a:p>
          <a:p>
            <a:pPr marL="0" indent="0" rtl="0">
              <a:buNone/>
            </a:pPr>
            <a:endParaRPr lang="es-MX" sz="2000" dirty="0">
              <a:solidFill>
                <a:schemeClr val="bg1"/>
              </a:solidFill>
            </a:endParaRPr>
          </a:p>
        </p:txBody>
      </p:sp>
      <p:sp>
        <p:nvSpPr>
          <p:cNvPr id="8" name="Marcador de posición de número de diapositiva 5">
            <a:extLst>
              <a:ext uri="{FF2B5EF4-FFF2-40B4-BE49-F238E27FC236}">
                <a16:creationId xmlns:a16="http://schemas.microsoft.com/office/drawing/2014/main" id="{E34D727C-42D5-F2A0-D1B0-210E0207C801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7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024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BOSQUEJO INICIAL DE BD</a:t>
            </a:r>
          </a:p>
        </p:txBody>
      </p:sp>
      <p:pic>
        <p:nvPicPr>
          <p:cNvPr id="9" name="Imagen 8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987C260-DCD1-B6DA-C561-CF8EA291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555" y="1510423"/>
            <a:ext cx="6656890" cy="5133815"/>
          </a:xfrm>
          <a:prstGeom prst="rect">
            <a:avLst/>
          </a:prstGeom>
        </p:spPr>
      </p:pic>
      <p:sp>
        <p:nvSpPr>
          <p:cNvPr id="4" name="Marcador de posición de número de diapositiva 5">
            <a:extLst>
              <a:ext uri="{FF2B5EF4-FFF2-40B4-BE49-F238E27FC236}">
                <a16:creationId xmlns:a16="http://schemas.microsoft.com/office/drawing/2014/main" id="{153DB272-09F1-928F-581C-535F97A23136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8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692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83850-522C-1B61-3F30-6C655BC1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b="1" dirty="0">
                <a:solidFill>
                  <a:srgbClr val="FFFFFF"/>
                </a:solidFill>
              </a:rPr>
              <a:t>PROPUESTA DE MOCKUP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526D67A-14AE-900B-9CF3-9C19AD156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30" y="1483002"/>
            <a:ext cx="7389740" cy="5254926"/>
          </a:xfrm>
          <a:prstGeom prst="rect">
            <a:avLst/>
          </a:prstGeom>
        </p:spPr>
      </p:pic>
      <p:sp>
        <p:nvSpPr>
          <p:cNvPr id="5" name="Marcador de posición de número de diapositiva 5">
            <a:extLst>
              <a:ext uri="{FF2B5EF4-FFF2-40B4-BE49-F238E27FC236}">
                <a16:creationId xmlns:a16="http://schemas.microsoft.com/office/drawing/2014/main" id="{054EE930-1D87-4EAF-9BB4-C8C92DA79499}"/>
              </a:ext>
            </a:extLst>
          </p:cNvPr>
          <p:cNvSpPr txBox="1">
            <a:spLocks/>
          </p:cNvSpPr>
          <p:nvPr/>
        </p:nvSpPr>
        <p:spPr>
          <a:xfrm>
            <a:off x="8644128" y="6270086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s-MX" b="1" smtClean="0">
                <a:solidFill>
                  <a:srgbClr val="FFFFFF"/>
                </a:solidFill>
              </a:rPr>
              <a:pPr algn="r"/>
              <a:t>9</a:t>
            </a:fld>
            <a:endParaRPr lang="es-MX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43534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8_TF89338750_Win32" id="{99642FD9-2D40-4169-AF7A-B31F6C9CC1AE}" vid="{D727949C-CFAC-4660-B9F1-1FD59523C61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{71C88581-0001-4A38-ACEC-8D739AAA36F4}tf89338750_win32</Template>
  <TotalTime>1799</TotalTime>
  <Words>537</Words>
  <Application>Microsoft Office PowerPoint</Application>
  <PresentationFormat>Panorámica</PresentationFormat>
  <Paragraphs>100</Paragraphs>
  <Slides>20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Barlow Medium</vt:lpstr>
      <vt:lpstr>Calibri</vt:lpstr>
      <vt:lpstr>Univers</vt:lpstr>
      <vt:lpstr>GradientUnivers</vt:lpstr>
      <vt:lpstr>PROGRAMACIÓN WEB 2</vt:lpstr>
      <vt:lpstr>PROGRAMACIÓN WEB 2</vt:lpstr>
      <vt:lpstr>Presentación de PowerPoint</vt:lpstr>
      <vt:lpstr>OBJETIVOS </vt:lpstr>
      <vt:lpstr>FUNCIONALIDAD</vt:lpstr>
      <vt:lpstr>FUNCIONALIDAD </vt:lpstr>
      <vt:lpstr>FUNCIONALIDAD </vt:lpstr>
      <vt:lpstr>BOSQUEJO INICIAL DE BD</vt:lpstr>
      <vt:lpstr>PROPUESTA DE MOCKUP</vt:lpstr>
      <vt:lpstr>PROPUESTA DE MOCKUP</vt:lpstr>
      <vt:lpstr>PROPUESTA DE MOCKUP</vt:lpstr>
      <vt:lpstr>PROPUESTA DE MOCKUP</vt:lpstr>
      <vt:lpstr>PROPUESTA DE MOCKUP</vt:lpstr>
      <vt:lpstr>PROPUESTA DE MOCKUP</vt:lpstr>
      <vt:lpstr>PROPUESTA DE MOCKUP</vt:lpstr>
      <vt:lpstr>PROPUESTA DE MOCKUP</vt:lpstr>
      <vt:lpstr>PROPUESTA DE MOCKUP</vt:lpstr>
      <vt:lpstr>PROPUESTA DE MOCKUP</vt:lpstr>
      <vt:lpstr>Equipo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Orden del día</dc:title>
  <dc:creator>ELIAM RODRIGUEZ PEREZ</dc:creator>
  <cp:lastModifiedBy>ELIAM RODRIGUEZ PEREZ</cp:lastModifiedBy>
  <cp:revision>9</cp:revision>
  <dcterms:created xsi:type="dcterms:W3CDTF">2023-08-10T00:40:48Z</dcterms:created>
  <dcterms:modified xsi:type="dcterms:W3CDTF">2023-08-15T21:08:58Z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